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1/23/2015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1999"/>
            <a:ext cx="5410200" cy="914401"/>
          </a:xfrm>
        </p:spPr>
        <p:txBody>
          <a:bodyPr/>
          <a:lstStyle/>
          <a:p>
            <a:pPr algn="ctr"/>
            <a:r>
              <a:rPr lang="lt-LT" dirty="0" smtClean="0"/>
              <a:t> 2012-2013 m.m.</a:t>
            </a:r>
            <a:endParaRPr lang="en-US" dirty="0"/>
          </a:p>
        </p:txBody>
      </p:sp>
      <p:sp>
        <p:nvSpPr>
          <p:cNvPr id="3" name="Subtitle 2"/>
          <p:cNvSpPr>
            <a:spLocks noGrp="1"/>
          </p:cNvSpPr>
          <p:nvPr>
            <p:ph type="subTitle" idx="1"/>
          </p:nvPr>
        </p:nvSpPr>
        <p:spPr>
          <a:xfrm>
            <a:off x="2770094" y="3657600"/>
            <a:ext cx="6400800" cy="2286000"/>
          </a:xfrm>
        </p:spPr>
        <p:txBody>
          <a:bodyPr>
            <a:normAutofit/>
          </a:bodyPr>
          <a:lstStyle/>
          <a:p>
            <a:pPr algn="ctr"/>
            <a:r>
              <a:rPr lang="lt-LT" sz="4800" b="1" dirty="0" smtClean="0">
                <a:solidFill>
                  <a:schemeClr val="tx1"/>
                </a:solidFill>
                <a:latin typeface="+mj-lt"/>
              </a:rPr>
              <a:t>Vidaus įsivertinimo rezultatai</a:t>
            </a:r>
            <a:endParaRPr lang="en-US" sz="4800" b="1" dirty="0">
              <a:solidFill>
                <a:schemeClr val="tx1"/>
              </a:solidFill>
              <a:latin typeface="+mj-lt"/>
            </a:endParaRPr>
          </a:p>
        </p:txBody>
      </p:sp>
    </p:spTree>
    <p:extLst>
      <p:ext uri="{BB962C8B-B14F-4D97-AF65-F5344CB8AC3E}">
        <p14:creationId xmlns:p14="http://schemas.microsoft.com/office/powerpoint/2010/main" val="2789128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Kokie</a:t>
            </a:r>
            <a:r>
              <a:rPr lang="en-US" b="1" dirty="0"/>
              <a:t> </a:t>
            </a:r>
            <a:r>
              <a:rPr lang="en-US" b="1" dirty="0" err="1"/>
              <a:t>tolimesni</a:t>
            </a:r>
            <a:r>
              <a:rPr lang="en-US" b="1" dirty="0"/>
              <a:t> </a:t>
            </a:r>
            <a:r>
              <a:rPr lang="en-US" b="1" dirty="0" err="1" smtClean="0"/>
              <a:t>siekia</a:t>
            </a:r>
            <a:r>
              <a:rPr lang="lt-LT" b="1" dirty="0" smtClean="0"/>
              <a:t>i</a:t>
            </a:r>
            <a:endParaRPr lang="en-US" dirty="0"/>
          </a:p>
        </p:txBody>
      </p:sp>
      <p:sp>
        <p:nvSpPr>
          <p:cNvPr id="3" name="Content Placeholder 2"/>
          <p:cNvSpPr>
            <a:spLocks noGrp="1"/>
          </p:cNvSpPr>
          <p:nvPr>
            <p:ph idx="1"/>
          </p:nvPr>
        </p:nvSpPr>
        <p:spPr/>
        <p:txBody>
          <a:bodyPr>
            <a:noAutofit/>
          </a:bodyPr>
          <a:lstStyle/>
          <a:p>
            <a:r>
              <a:rPr lang="lt-LT" sz="2400" b="0" dirty="0"/>
              <a:t>Ši veikla mokiniams buvo nauja, neįprasta, todėl ne visi pasinaudojo suteikta galimybe, o gal ir motyvacijos pritrūko. 2013-2014 m.m. toliau tęsime numatytą veiklą, t.y. mokytojai konsultuos mokinius, turinčius mokymosi sunkumų ar labai gabius. Mokiniams, kurie turi sunkumų mokydamiesi atskirus dalykus bus sudaromi individualūs ugdymo planai, kuriuose bus numatyta mokinio mokymosi pažanga, taikomi metodai, jų veiksmingumas, sėkmės kriterijai. Mokyklos siekiamybė - kiekvieno mokinio pažanga pagal individualius gebėjimus.</a:t>
            </a:r>
            <a:br>
              <a:rPr lang="lt-LT" sz="2400" b="0" dirty="0"/>
            </a:br>
            <a:endParaRPr lang="en-US" sz="2400" b="0" dirty="0"/>
          </a:p>
        </p:txBody>
      </p:sp>
    </p:spTree>
    <p:extLst>
      <p:ext uri="{BB962C8B-B14F-4D97-AF65-F5344CB8AC3E}">
        <p14:creationId xmlns:p14="http://schemas.microsoft.com/office/powerpoint/2010/main" val="235592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838200"/>
            <a:ext cx="8458200" cy="4525963"/>
          </a:xfrm>
        </p:spPr>
        <p:txBody>
          <a:bodyPr>
            <a:normAutofit/>
          </a:bodyPr>
          <a:lstStyle/>
          <a:p>
            <a:pPr marL="0" indent="0" algn="ctr">
              <a:buNone/>
            </a:pPr>
            <a:endParaRPr lang="lt-LT" sz="8000" dirty="0" smtClean="0"/>
          </a:p>
          <a:p>
            <a:pPr marL="0" indent="0" algn="ctr">
              <a:buNone/>
            </a:pPr>
            <a:r>
              <a:rPr lang="lt-LT" sz="8000" dirty="0" smtClean="0"/>
              <a:t>Ačiū už dėmesį </a:t>
            </a:r>
            <a:r>
              <a:rPr lang="lt-LT" sz="8000" dirty="0" smtClean="0">
                <a:sym typeface="Wingdings" pitchFamily="2" charset="2"/>
              </a:rPr>
              <a:t></a:t>
            </a:r>
            <a:endParaRPr lang="en-US" sz="8000" dirty="0"/>
          </a:p>
        </p:txBody>
      </p:sp>
    </p:spTree>
    <p:extLst>
      <p:ext uri="{BB962C8B-B14F-4D97-AF65-F5344CB8AC3E}">
        <p14:creationId xmlns:p14="http://schemas.microsoft.com/office/powerpoint/2010/main" val="51964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82040"/>
          </a:xfrm>
        </p:spPr>
        <p:txBody>
          <a:bodyPr/>
          <a:lstStyle/>
          <a:p>
            <a:pPr algn="ctr"/>
            <a:r>
              <a:rPr lang="lt-LT" sz="4400" dirty="0" smtClean="0"/>
              <a:t>Pasirinktos tobulinti sritys:</a:t>
            </a:r>
            <a:endParaRPr lang="en-US" sz="4400" dirty="0"/>
          </a:p>
        </p:txBody>
      </p:sp>
      <p:sp>
        <p:nvSpPr>
          <p:cNvPr id="3" name="Content Placeholder 2"/>
          <p:cNvSpPr>
            <a:spLocks noGrp="1"/>
          </p:cNvSpPr>
          <p:nvPr>
            <p:ph idx="1"/>
          </p:nvPr>
        </p:nvSpPr>
        <p:spPr>
          <a:xfrm>
            <a:off x="822960" y="2057400"/>
            <a:ext cx="7520940" cy="2623077"/>
          </a:xfrm>
        </p:spPr>
        <p:txBody>
          <a:bodyPr>
            <a:normAutofit/>
          </a:bodyPr>
          <a:lstStyle/>
          <a:p>
            <a:r>
              <a:rPr lang="lt-LT" sz="4400" dirty="0" smtClean="0"/>
              <a:t>4.1.1. Ugdymo programos. </a:t>
            </a:r>
          </a:p>
          <a:p>
            <a:r>
              <a:rPr lang="lt-LT" sz="4400" dirty="0" smtClean="0"/>
              <a:t>4.2.1. Pagalba mokantis;</a:t>
            </a:r>
            <a:endParaRPr lang="lt-LT" sz="4400" dirty="0"/>
          </a:p>
          <a:p>
            <a:endParaRPr lang="en-US" sz="4400" dirty="0"/>
          </a:p>
        </p:txBody>
      </p:sp>
    </p:spTree>
    <p:extLst>
      <p:ext uri="{BB962C8B-B14F-4D97-AF65-F5344CB8AC3E}">
        <p14:creationId xmlns:p14="http://schemas.microsoft.com/office/powerpoint/2010/main" val="71660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
            </a:r>
            <a:br>
              <a:rPr lang="lt-LT" dirty="0" smtClean="0"/>
            </a:br>
            <a:r>
              <a:rPr lang="lt-LT" dirty="0" smtClean="0"/>
              <a:t/>
            </a:r>
            <a:br>
              <a:rPr lang="lt-LT" dirty="0" smtClean="0"/>
            </a:br>
            <a:r>
              <a:rPr lang="lt-LT" sz="4900" dirty="0" smtClean="0"/>
              <a:t>4.1.1</a:t>
            </a:r>
            <a:r>
              <a:rPr lang="lt-LT" sz="4900" dirty="0"/>
              <a:t>. Ugdymo programos. </a:t>
            </a:r>
            <a:r>
              <a:rPr lang="lt-LT" dirty="0"/>
              <a:t/>
            </a:r>
            <a:br>
              <a:rPr lang="lt-LT" dirty="0"/>
            </a:br>
            <a:r>
              <a:rPr lang="lt-LT" dirty="0"/>
              <a:t/>
            </a:r>
            <a:br>
              <a:rPr lang="lt-LT" dirty="0"/>
            </a:br>
            <a:endParaRPr lang="en-US" dirty="0"/>
          </a:p>
        </p:txBody>
      </p:sp>
      <p:sp>
        <p:nvSpPr>
          <p:cNvPr id="3" name="Content Placeholder 2"/>
          <p:cNvSpPr>
            <a:spLocks noGrp="1"/>
          </p:cNvSpPr>
          <p:nvPr>
            <p:ph idx="1"/>
          </p:nvPr>
        </p:nvSpPr>
        <p:spPr>
          <a:xfrm>
            <a:off x="822960" y="1100628"/>
            <a:ext cx="7520940" cy="4004772"/>
          </a:xfrm>
        </p:spPr>
        <p:txBody>
          <a:bodyPr>
            <a:noAutofit/>
          </a:bodyPr>
          <a:lstStyle/>
          <a:p>
            <a:pPr marL="0" indent="0">
              <a:buNone/>
            </a:pPr>
            <a:r>
              <a:rPr lang="lt-LT" sz="2800" dirty="0" smtClean="0"/>
              <a:t>Pradinė situacija:</a:t>
            </a:r>
          </a:p>
          <a:p>
            <a:pPr marL="0" indent="0">
              <a:buNone/>
            </a:pPr>
            <a:r>
              <a:rPr lang="lt-LT" sz="2800" b="0" dirty="0" smtClean="0"/>
              <a:t>Mokykloje mokomoji kaba yra rusų. Kasmet mažėjant mokinių skaičiui pradėjome domėtis, kodėl rusakalbiai tėvai veda vaikus į lietuviškas mokykklas? Pasirodo jie mano, kad tautinių mažumų mokykloje vaikas nebus pasirengęs konkuruoti su lietuviškų mokyklų mokiniais dėl kalbos barjero.</a:t>
            </a:r>
            <a:endParaRPr lang="en-US" sz="2800" b="0" dirty="0"/>
          </a:p>
        </p:txBody>
      </p:sp>
    </p:spTree>
    <p:extLst>
      <p:ext uri="{BB962C8B-B14F-4D97-AF65-F5344CB8AC3E}">
        <p14:creationId xmlns:p14="http://schemas.microsoft.com/office/powerpoint/2010/main" val="160563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err="1" smtClean="0"/>
              <a:t>Tobulinimo</a:t>
            </a:r>
            <a:r>
              <a:rPr lang="en-US" sz="4400" b="1" dirty="0" smtClean="0"/>
              <a:t> </a:t>
            </a:r>
            <a:r>
              <a:rPr lang="en-US" sz="4400" b="1" dirty="0" err="1"/>
              <a:t>veiklos</a:t>
            </a:r>
            <a:endParaRPr lang="en-US" sz="4400" dirty="0"/>
          </a:p>
        </p:txBody>
      </p:sp>
      <p:sp>
        <p:nvSpPr>
          <p:cNvPr id="3" name="Content Placeholder 2"/>
          <p:cNvSpPr>
            <a:spLocks noGrp="1"/>
          </p:cNvSpPr>
          <p:nvPr>
            <p:ph idx="1"/>
          </p:nvPr>
        </p:nvSpPr>
        <p:spPr/>
        <p:txBody>
          <a:bodyPr>
            <a:normAutofit lnSpcReduction="10000"/>
          </a:bodyPr>
          <a:lstStyle/>
          <a:p>
            <a:endParaRPr lang="lt-LT" sz="2800" b="0" dirty="0" smtClean="0"/>
          </a:p>
          <a:p>
            <a:r>
              <a:rPr lang="lt-LT" sz="2800" b="0" dirty="0" smtClean="0"/>
              <a:t>2012-2013 </a:t>
            </a:r>
            <a:r>
              <a:rPr lang="lt-LT" sz="2800" b="0" dirty="0"/>
              <a:t>m.m. buvo nuspręsta 5-12 klasėse Lietuvos istoriją, geografiją, pasaulio pažinimo temas, technologijas, kūno kultūrą, dailę mokyti lietuviškai, kitus dalykus - dvikalbiu būdu, t.y. dalį pamokos skirti terminų dviem kalbomis mokymuisi. Mokiniai naudojosi lietuviškai parašytais pratybų sąsiuviniais</a:t>
            </a:r>
            <a:endParaRPr lang="en-US" sz="2800" b="0" dirty="0"/>
          </a:p>
        </p:txBody>
      </p:sp>
    </p:spTree>
    <p:extLst>
      <p:ext uri="{BB962C8B-B14F-4D97-AF65-F5344CB8AC3E}">
        <p14:creationId xmlns:p14="http://schemas.microsoft.com/office/powerpoint/2010/main" val="156699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n-NO" b="1" dirty="0"/>
              <a:t>Padaryta </a:t>
            </a:r>
            <a:r>
              <a:rPr lang="nn-NO" b="1" dirty="0" smtClean="0"/>
              <a:t>pažanga</a:t>
            </a:r>
            <a:endParaRPr lang="en-US" dirty="0"/>
          </a:p>
        </p:txBody>
      </p:sp>
      <p:sp>
        <p:nvSpPr>
          <p:cNvPr id="3" name="Content Placeholder 2"/>
          <p:cNvSpPr>
            <a:spLocks noGrp="1"/>
          </p:cNvSpPr>
          <p:nvPr>
            <p:ph idx="1"/>
          </p:nvPr>
        </p:nvSpPr>
        <p:spPr/>
        <p:txBody>
          <a:bodyPr>
            <a:noAutofit/>
          </a:bodyPr>
          <a:lstStyle/>
          <a:p>
            <a:r>
              <a:rPr lang="lt-LT" sz="2800" b="0" dirty="0"/>
              <a:t>Dvikalbio ugdymo taikymo metodas turėjo teigiamą įtaką mokinių pažangumui: jiems buvo lengviau naudotis papildoma literatūra lietuvių kalba. Gebėjimas vartoti terminus abiem kalbom suteikė galimybę pasiekti gerų rezultatų dalykinėse olimpiadose (matematikos, chemijos, fizikos). Mokytojai dalykininkai taip pat pagerino savo kalbų vartojimo kompetenciją.</a:t>
            </a:r>
            <a:endParaRPr lang="en-US" sz="2800" b="0" dirty="0"/>
          </a:p>
        </p:txBody>
      </p:sp>
    </p:spTree>
    <p:extLst>
      <p:ext uri="{BB962C8B-B14F-4D97-AF65-F5344CB8AC3E}">
        <p14:creationId xmlns:p14="http://schemas.microsoft.com/office/powerpoint/2010/main" val="1213240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Tolimesni</a:t>
            </a:r>
            <a:r>
              <a:rPr lang="en-US" b="1" dirty="0"/>
              <a:t> </a:t>
            </a:r>
            <a:r>
              <a:rPr lang="en-US" b="1" dirty="0" err="1"/>
              <a:t>siekiai</a:t>
            </a:r>
            <a:endParaRPr lang="en-US" dirty="0"/>
          </a:p>
        </p:txBody>
      </p:sp>
      <p:sp>
        <p:nvSpPr>
          <p:cNvPr id="3" name="Content Placeholder 2"/>
          <p:cNvSpPr>
            <a:spLocks noGrp="1"/>
          </p:cNvSpPr>
          <p:nvPr>
            <p:ph idx="1"/>
          </p:nvPr>
        </p:nvSpPr>
        <p:spPr>
          <a:xfrm>
            <a:off x="822960" y="1100628"/>
            <a:ext cx="8016240" cy="5147772"/>
          </a:xfrm>
        </p:spPr>
        <p:txBody>
          <a:bodyPr>
            <a:noAutofit/>
          </a:bodyPr>
          <a:lstStyle/>
          <a:p>
            <a:r>
              <a:rPr lang="lt-LT" sz="2400" b="0" dirty="0"/>
              <a:t>2013-2014 m.m. mokykloje pradėsime įgyvendinti dvikalbio ugdymo modelį atsižvelgiant į LR ŠMM ministro patvirtintas "Vaikų ugdymo mažumų kalbomis tobulinimo gaires", t.y. pradinio ugdymo visi dalykai išskyrus etiką ir pasaulio pažinimą bus mokomi dvikalbiu būdu, etika ir pasaulio pažinimas - lietuviškai. Pagrindinio ugdymo visi dalykai, išskyrus Lietuvos istoriją, geografiją, pasaulio pažinimo temas, technologijas, kūno kultūrą, dailę (jie mokomi lietuviškai), bus mokomi dvikalbiu būdu. Visi vidurinio ugdymo branduolio dalykai bus mokomi lietuviškai, pasirenkamieji dalykai, išskyrus Rusijos istoriją (rusų kalba), - dvikalbiu būdu. </a:t>
            </a:r>
            <a:endParaRPr lang="en-US" sz="2400" b="0" dirty="0"/>
          </a:p>
        </p:txBody>
      </p:sp>
    </p:spTree>
    <p:extLst>
      <p:ext uri="{BB962C8B-B14F-4D97-AF65-F5344CB8AC3E}">
        <p14:creationId xmlns:p14="http://schemas.microsoft.com/office/powerpoint/2010/main" val="159664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520940" cy="701040"/>
          </a:xfrm>
        </p:spPr>
        <p:txBody>
          <a:bodyPr>
            <a:normAutofit fontScale="90000"/>
          </a:bodyPr>
          <a:lstStyle/>
          <a:p>
            <a:pPr algn="ctr"/>
            <a:r>
              <a:rPr lang="lt-LT" dirty="0" smtClean="0"/>
              <a:t/>
            </a:r>
            <a:br>
              <a:rPr lang="lt-LT" dirty="0" smtClean="0"/>
            </a:br>
            <a:r>
              <a:rPr lang="lt-LT" sz="3600" dirty="0" smtClean="0"/>
              <a:t>4.2.1</a:t>
            </a:r>
            <a:r>
              <a:rPr lang="lt-LT" sz="3600" dirty="0"/>
              <a:t>. Pagalba </a:t>
            </a:r>
            <a:r>
              <a:rPr lang="lt-LT" sz="3600" dirty="0" smtClean="0"/>
              <a:t>mokantis</a:t>
            </a:r>
            <a:r>
              <a:rPr lang="lt-LT" dirty="0"/>
              <a:t/>
            </a:r>
            <a:br>
              <a:rPr lang="lt-LT" dirty="0"/>
            </a:br>
            <a:endParaRPr lang="en-US" dirty="0"/>
          </a:p>
        </p:txBody>
      </p:sp>
      <p:sp>
        <p:nvSpPr>
          <p:cNvPr id="3" name="Content Placeholder 2"/>
          <p:cNvSpPr>
            <a:spLocks noGrp="1"/>
          </p:cNvSpPr>
          <p:nvPr>
            <p:ph idx="1"/>
          </p:nvPr>
        </p:nvSpPr>
        <p:spPr/>
        <p:txBody>
          <a:bodyPr>
            <a:normAutofit/>
          </a:bodyPr>
          <a:lstStyle/>
          <a:p>
            <a:r>
              <a:rPr lang="lt-LT" sz="2400" b="0" dirty="0"/>
              <a:t>Pradinė situacija:</a:t>
            </a:r>
          </a:p>
          <a:p>
            <a:pPr marL="0" indent="0">
              <a:buNone/>
            </a:pPr>
            <a:r>
              <a:rPr lang="lt-LT" sz="2400" b="0" dirty="0" smtClean="0"/>
              <a:t>Mokykloje </a:t>
            </a:r>
            <a:r>
              <a:rPr lang="lt-LT" sz="2400" b="0" dirty="0"/>
              <a:t>dėl mažo mokinių skaičiaus trūksta krepšelio lėšų. Ugdymo planas įgyvendinamas pagal turimas lėšas, t.y. tiek kiek priklauso minimaliai. Mokiniai pagalbą gauna pamokų metu diferencijuojant užduotis, bet dažnai to neužtenka. mokytis savarankiškai pritrūksta motyvacijos. Nors siekiant užtikrinti mokinių pažangą aktyviai dirba vaiko gerovės komisija, tačiau kai kuriems mokiniams pritrūksta noro. Kaip jiems padėti?</a:t>
            </a:r>
            <a:endParaRPr lang="en-US" sz="2400" b="0" dirty="0"/>
          </a:p>
        </p:txBody>
      </p:sp>
    </p:spTree>
    <p:extLst>
      <p:ext uri="{BB962C8B-B14F-4D97-AF65-F5344CB8AC3E}">
        <p14:creationId xmlns:p14="http://schemas.microsoft.com/office/powerpoint/2010/main" val="311266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Tobulinimo</a:t>
            </a:r>
            <a:r>
              <a:rPr lang="en-US" b="1" dirty="0"/>
              <a:t> </a:t>
            </a:r>
            <a:r>
              <a:rPr lang="en-US" b="1" dirty="0" err="1"/>
              <a:t>veiklos</a:t>
            </a:r>
            <a:r>
              <a:rPr lang="en-US" b="1" dirty="0"/>
              <a:t> </a:t>
            </a:r>
            <a:endParaRPr lang="en-US" dirty="0"/>
          </a:p>
        </p:txBody>
      </p:sp>
      <p:sp>
        <p:nvSpPr>
          <p:cNvPr id="3" name="Content Placeholder 2"/>
          <p:cNvSpPr>
            <a:spLocks noGrp="1"/>
          </p:cNvSpPr>
          <p:nvPr>
            <p:ph idx="1"/>
          </p:nvPr>
        </p:nvSpPr>
        <p:spPr/>
        <p:txBody>
          <a:bodyPr>
            <a:normAutofit/>
          </a:bodyPr>
          <a:lstStyle/>
          <a:p>
            <a:r>
              <a:rPr lang="lt-LT" sz="2800" b="0" dirty="0"/>
              <a:t>2012-2013 mokslo metų antrą pusmetį Mokytojų taryba nusprendė, kad mokiniams bus teikiamos dalykinės kunsultacijos po pamokų. Kadangi trūksta lėšų, mokytojai nusprendė tai daryti negaudami atlygio. Sudarytas konsultacijų tvarkaraštis buvo pateiktas mokyklos informaciniame stende, tinklapyje, TAMO elektroniniame dienyne.</a:t>
            </a:r>
            <a:endParaRPr lang="en-US" sz="2800" b="0" dirty="0"/>
          </a:p>
        </p:txBody>
      </p:sp>
    </p:spTree>
    <p:extLst>
      <p:ext uri="{BB962C8B-B14F-4D97-AF65-F5344CB8AC3E}">
        <p14:creationId xmlns:p14="http://schemas.microsoft.com/office/powerpoint/2010/main" val="253008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Padaryta</a:t>
            </a:r>
            <a:r>
              <a:rPr lang="en-US" b="1" dirty="0"/>
              <a:t> </a:t>
            </a:r>
            <a:r>
              <a:rPr lang="en-US" b="1" dirty="0" err="1"/>
              <a:t>pažanga</a:t>
            </a:r>
            <a:endParaRPr lang="en-US" dirty="0"/>
          </a:p>
        </p:txBody>
      </p:sp>
      <p:sp>
        <p:nvSpPr>
          <p:cNvPr id="3" name="Content Placeholder 2"/>
          <p:cNvSpPr>
            <a:spLocks noGrp="1"/>
          </p:cNvSpPr>
          <p:nvPr>
            <p:ph idx="1"/>
          </p:nvPr>
        </p:nvSpPr>
        <p:spPr/>
        <p:txBody>
          <a:bodyPr>
            <a:noAutofit/>
          </a:bodyPr>
          <a:lstStyle/>
          <a:p>
            <a:r>
              <a:rPr lang="lt-LT" sz="2800" b="0" dirty="0"/>
              <a:t>Pradėjus mokytojams konsultuoti, ypač baigiamųjų klasių mokiniai (10 ir 12 kl.) aktyviai dalyvavo konsultacijose. Ši veikla buvo labai naudinga: visi 12 klasės mokiniai gerai (pagal savo galimybes) išlaikė brandos egzaminus. 10 klasės mokiniai turėjo sunkumų laikant matematikos PUPP, todėl 2013-2014 m.m. jiems numatytas matematikos modulis. </a:t>
            </a:r>
            <a:endParaRPr lang="en-US" sz="2800" b="0" dirty="0"/>
          </a:p>
        </p:txBody>
      </p:sp>
    </p:spTree>
    <p:extLst>
      <p:ext uri="{BB962C8B-B14F-4D97-AF65-F5344CB8AC3E}">
        <p14:creationId xmlns:p14="http://schemas.microsoft.com/office/powerpoint/2010/main" val="40616188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159</TotalTime>
  <Words>527</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 2012-2013 m.m.</vt:lpstr>
      <vt:lpstr>Pasirinktos tobulinti sritys:</vt:lpstr>
      <vt:lpstr>  4.1.1. Ugdymo programos.   </vt:lpstr>
      <vt:lpstr>Tobulinimo veiklos</vt:lpstr>
      <vt:lpstr>Padaryta pažanga</vt:lpstr>
      <vt:lpstr>Tolimesni siekiai</vt:lpstr>
      <vt:lpstr> 4.2.1. Pagalba mokantis </vt:lpstr>
      <vt:lpstr>Tobulinimo veiklos </vt:lpstr>
      <vt:lpstr>Padaryta pažanga</vt:lpstr>
      <vt:lpstr>Kokie tolimesni siekiai</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2012-2013 m.m.</dc:title>
  <dc:creator>Santarve</dc:creator>
  <cp:lastModifiedBy>Santarve</cp:lastModifiedBy>
  <cp:revision>5</cp:revision>
  <dcterms:created xsi:type="dcterms:W3CDTF">2006-08-16T00:00:00Z</dcterms:created>
  <dcterms:modified xsi:type="dcterms:W3CDTF">2015-01-23T11:53:59Z</dcterms:modified>
</cp:coreProperties>
</file>